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8" r:id="rId3"/>
    <p:sldId id="259" r:id="rId4"/>
    <p:sldId id="260" r:id="rId5"/>
    <p:sldId id="261" r:id="rId6"/>
    <p:sldId id="265" r:id="rId7"/>
    <p:sldId id="266" r:id="rId8"/>
    <p:sldId id="262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67" r:id="rId18"/>
    <p:sldId id="268" r:id="rId19"/>
    <p:sldId id="269" r:id="rId20"/>
    <p:sldId id="270" r:id="rId21"/>
    <p:sldId id="271" r:id="rId22"/>
    <p:sldId id="272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C9EB-2DF9-4133-94F9-D43DEC06454E}" type="datetimeFigureOut">
              <a:rPr lang="en-US" smtClean="0"/>
              <a:pPr/>
              <a:t>03-May-18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C9EB-2DF9-4133-94F9-D43DEC06454E}" type="datetimeFigureOut">
              <a:rPr lang="en-US" smtClean="0"/>
              <a:pPr/>
              <a:t>03-May-18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C9EB-2DF9-4133-94F9-D43DEC06454E}" type="datetimeFigureOut">
              <a:rPr lang="en-US" smtClean="0"/>
              <a:pPr/>
              <a:t>03-May-18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C9EB-2DF9-4133-94F9-D43DEC06454E}" type="datetimeFigureOut">
              <a:rPr lang="en-US" smtClean="0"/>
              <a:pPr/>
              <a:t>03-May-18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C9EB-2DF9-4133-94F9-D43DEC06454E}" type="datetimeFigureOut">
              <a:rPr lang="en-US" smtClean="0"/>
              <a:pPr/>
              <a:t>03-May-18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C9EB-2DF9-4133-94F9-D43DEC06454E}" type="datetimeFigureOut">
              <a:rPr lang="en-US" smtClean="0"/>
              <a:pPr/>
              <a:t>03-May-18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C9EB-2DF9-4133-94F9-D43DEC06454E}" type="datetimeFigureOut">
              <a:rPr lang="en-US" smtClean="0"/>
              <a:pPr/>
              <a:t>03-May-18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C9EB-2DF9-4133-94F9-D43DEC06454E}" type="datetimeFigureOut">
              <a:rPr lang="en-US" smtClean="0"/>
              <a:pPr/>
              <a:t>03-May-18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C9EB-2DF9-4133-94F9-D43DEC06454E}" type="datetimeFigureOut">
              <a:rPr lang="en-US" smtClean="0"/>
              <a:pPr/>
              <a:t>03-May-18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C9EB-2DF9-4133-94F9-D43DEC06454E}" type="datetimeFigureOut">
              <a:rPr lang="en-US" smtClean="0"/>
              <a:pPr/>
              <a:t>03-May-18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C9EB-2DF9-4133-94F9-D43DEC06454E}" type="datetimeFigureOut">
              <a:rPr lang="en-US" smtClean="0"/>
              <a:pPr/>
              <a:t>03-May-18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194C9EB-2DF9-4133-94F9-D43DEC06454E}" type="datetimeFigureOut">
              <a:rPr lang="en-US" smtClean="0"/>
              <a:pPr/>
              <a:t>03-May-18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rnations-whi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152400"/>
            <a:ext cx="7924801" cy="6553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91000" y="2514600"/>
            <a:ext cx="333296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i="1" u="sng" dirty="0" err="1" smtClean="0">
                <a:solidFill>
                  <a:srgbClr val="FF0000"/>
                </a:solidFill>
              </a:rPr>
              <a:t>স্বাগতম</a:t>
            </a:r>
            <a:r>
              <a:rPr lang="en-US" sz="7200" b="1" i="1" u="sng" dirty="0" smtClean="0">
                <a:solidFill>
                  <a:srgbClr val="FF0000"/>
                </a:solidFill>
              </a:rPr>
              <a:t> </a:t>
            </a:r>
            <a:endParaRPr lang="en-US" sz="7200" b="1" i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D:\Momin Contem\New folder\New folder (2)\New folder\heroin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048000" cy="4191000"/>
          </a:xfrm>
          <a:prstGeom prst="rect">
            <a:avLst/>
          </a:prstGeom>
          <a:noFill/>
        </p:spPr>
      </p:pic>
      <p:pic>
        <p:nvPicPr>
          <p:cNvPr id="8200" name="Picture 8" descr="D:\Momin Contem\New folder\New folder (2)\New folder\heroin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76200"/>
            <a:ext cx="2819400" cy="4038600"/>
          </a:xfrm>
          <a:prstGeom prst="rect">
            <a:avLst/>
          </a:prstGeom>
          <a:noFill/>
        </p:spPr>
      </p:pic>
      <p:pic>
        <p:nvPicPr>
          <p:cNvPr id="8201" name="Picture 9" descr="D:\Momin Contem\New folder\New folder (2)\New folder\heroin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0"/>
            <a:ext cx="3162300" cy="4038600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1981200" y="51054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হেরোইন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Momin Contem\New folder\New folder (2)\New folder\churot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1" y="0"/>
            <a:ext cx="2514600" cy="3200400"/>
          </a:xfrm>
          <a:prstGeom prst="rect">
            <a:avLst/>
          </a:prstGeom>
          <a:noFill/>
        </p:spPr>
      </p:pic>
      <p:pic>
        <p:nvPicPr>
          <p:cNvPr id="4" name="Picture 4" descr="D:\Momin Contem\New folder\New folder (2)\New folder\churot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304800"/>
            <a:ext cx="2743200" cy="3429000"/>
          </a:xfrm>
          <a:prstGeom prst="rect">
            <a:avLst/>
          </a:prstGeom>
          <a:noFill/>
        </p:spPr>
      </p:pic>
      <p:pic>
        <p:nvPicPr>
          <p:cNvPr id="5" name="Picture 5" descr="D:\Momin Contem\New folder\New folder (2)\New folder\gaja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52400"/>
            <a:ext cx="2971800" cy="32004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200400" y="50292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চুরুট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Momin Contem\New folder\New folder (2)\aphim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2895600"/>
            <a:ext cx="2952750" cy="3505200"/>
          </a:xfrm>
          <a:prstGeom prst="rect">
            <a:avLst/>
          </a:prstGeom>
          <a:noFill/>
        </p:spPr>
      </p:pic>
      <p:pic>
        <p:nvPicPr>
          <p:cNvPr id="9219" name="Picture 3" descr="D:\Momin Contem\New folder\New folder (2)\aphim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0"/>
            <a:ext cx="2705100" cy="2819400"/>
          </a:xfrm>
          <a:prstGeom prst="rect">
            <a:avLst/>
          </a:prstGeom>
          <a:noFill/>
        </p:spPr>
      </p:pic>
      <p:pic>
        <p:nvPicPr>
          <p:cNvPr id="9220" name="Picture 4" descr="D:\Momin Contem\New folder\New folder (2)\aphim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0"/>
            <a:ext cx="2714625" cy="2819400"/>
          </a:xfrm>
          <a:prstGeom prst="rect">
            <a:avLst/>
          </a:prstGeom>
          <a:noFill/>
        </p:spPr>
      </p:pic>
      <p:pic>
        <p:nvPicPr>
          <p:cNvPr id="9221" name="Picture 5" descr="D:\Momin Contem\New folder\New folder (2)\New folder\aphim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0"/>
            <a:ext cx="3048000" cy="2743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38200" y="49530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আফিম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Momin Contem\New folder\New folder (2)\New folder\gaja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2619375" cy="3276600"/>
          </a:xfrm>
          <a:prstGeom prst="rect">
            <a:avLst/>
          </a:prstGeom>
          <a:noFill/>
        </p:spPr>
      </p:pic>
      <p:pic>
        <p:nvPicPr>
          <p:cNvPr id="10243" name="Picture 3" descr="D:\Momin Contem\New folder\New folder (2)\New folder\gaja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3352800"/>
            <a:ext cx="2971800" cy="3276600"/>
          </a:xfrm>
          <a:prstGeom prst="rect">
            <a:avLst/>
          </a:prstGeom>
          <a:noFill/>
        </p:spPr>
      </p:pic>
      <p:pic>
        <p:nvPicPr>
          <p:cNvPr id="10245" name="Picture 5" descr="D:\Momin Contem\New folder\New folder (2)\New folder\gaja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52400"/>
            <a:ext cx="2743200" cy="2971800"/>
          </a:xfrm>
          <a:prstGeom prst="rect">
            <a:avLst/>
          </a:prstGeom>
          <a:noFill/>
        </p:spPr>
      </p:pic>
      <p:pic>
        <p:nvPicPr>
          <p:cNvPr id="10246" name="Picture 6" descr="D:\Momin Contem\New folder\New folder (2)\New folder\gaja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71800" y="152400"/>
            <a:ext cx="2971800" cy="3429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990600" y="4495800"/>
            <a:ext cx="198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গাজা</a:t>
            </a:r>
            <a:r>
              <a:rPr lang="en-US" sz="4000" dirty="0" smtClean="0"/>
              <a:t> 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3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Momin Contem\New folder\New folder (2)\biri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2466975" cy="3048000"/>
          </a:xfrm>
          <a:prstGeom prst="rect">
            <a:avLst/>
          </a:prstGeom>
          <a:noFill/>
        </p:spPr>
      </p:pic>
      <p:pic>
        <p:nvPicPr>
          <p:cNvPr id="11267" name="Picture 3" descr="D:\Momin Contem\New folder\New folder (2)\biri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228600"/>
            <a:ext cx="2209800" cy="3124200"/>
          </a:xfrm>
          <a:prstGeom prst="rect">
            <a:avLst/>
          </a:prstGeom>
          <a:noFill/>
        </p:spPr>
      </p:pic>
      <p:pic>
        <p:nvPicPr>
          <p:cNvPr id="11268" name="Picture 4" descr="D:\Momin Contem\New folder\New folder (2)\biri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3657600"/>
            <a:ext cx="1676400" cy="2743200"/>
          </a:xfrm>
          <a:prstGeom prst="rect">
            <a:avLst/>
          </a:prstGeom>
          <a:noFill/>
        </p:spPr>
      </p:pic>
      <p:pic>
        <p:nvPicPr>
          <p:cNvPr id="11269" name="Picture 5" descr="D:\Momin Contem\New folder\New folder (2)\biri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0" y="152400"/>
            <a:ext cx="2466975" cy="3124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33600" y="4724400"/>
            <a:ext cx="198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বিড়ি</a:t>
            </a:r>
            <a:r>
              <a:rPr lang="en-US" sz="4400" dirty="0" smtClean="0"/>
              <a:t> 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Momin Contem\New folder\New folder (2)\eyaba4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276600"/>
            <a:ext cx="8153400" cy="2514600"/>
          </a:xfrm>
          <a:prstGeom prst="rect">
            <a:avLst/>
          </a:prstGeom>
          <a:noFill/>
        </p:spPr>
      </p:pic>
      <p:pic>
        <p:nvPicPr>
          <p:cNvPr id="1029" name="Picture 5" descr="D:\Momin Contem\New folder\New folder (2)\eyaba23jp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52400"/>
            <a:ext cx="4267200" cy="2667000"/>
          </a:xfrm>
          <a:prstGeom prst="rect">
            <a:avLst/>
          </a:prstGeom>
          <a:noFill/>
        </p:spPr>
      </p:pic>
      <p:pic>
        <p:nvPicPr>
          <p:cNvPr id="1030" name="Picture 6" descr="D:\Momin Contem\New folder\New folder (2)\eyaba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52400"/>
            <a:ext cx="4191000" cy="28194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352800" y="6096000"/>
            <a:ext cx="259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/>
              <a:t>ইয়াবা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Momin Contem\New folder\New folder (2)\eyab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457200"/>
            <a:ext cx="3962400" cy="4343400"/>
          </a:xfrm>
          <a:prstGeom prst="rect">
            <a:avLst/>
          </a:prstGeom>
          <a:noFill/>
        </p:spPr>
      </p:pic>
      <p:pic>
        <p:nvPicPr>
          <p:cNvPr id="2052" name="Picture 4" descr="D:\Momin Contem\New folder\New folder (2)\eyaba5jp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81000"/>
            <a:ext cx="4343400" cy="4419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95600" y="54102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ইয়াবা</a:t>
            </a:r>
            <a:r>
              <a:rPr lang="en-US" sz="4000" dirty="0" smtClean="0"/>
              <a:t> 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457200"/>
            <a:ext cx="2819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</a:rPr>
              <a:t>আজকের</a:t>
            </a:r>
            <a:r>
              <a:rPr lang="en-US" sz="3200" b="1" u="sng" dirty="0" smtClean="0">
                <a:solidFill>
                  <a:srgbClr val="FF0000"/>
                </a:solidFill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</a:rPr>
              <a:t>পাঠঃ</a:t>
            </a:r>
            <a:endParaRPr lang="en-US" sz="3200" b="1" u="sng" dirty="0">
              <a:solidFill>
                <a:srgbClr val="FF0000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3657600" y="990600"/>
            <a:ext cx="1143000" cy="2590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" y="3581400"/>
            <a:ext cx="87630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০১/ </a:t>
            </a:r>
            <a:r>
              <a:rPr lang="en-US" dirty="0" err="1" smtClean="0">
                <a:solidFill>
                  <a:srgbClr val="002060"/>
                </a:solidFill>
              </a:rPr>
              <a:t>মাদকাসক্তি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তামাক</a:t>
            </a:r>
            <a:r>
              <a:rPr lang="en-US" dirty="0" smtClean="0">
                <a:solidFill>
                  <a:srgbClr val="002060"/>
                </a:solidFill>
              </a:rPr>
              <a:t> ও </a:t>
            </a:r>
            <a:r>
              <a:rPr lang="en-US" dirty="0" err="1" smtClean="0">
                <a:solidFill>
                  <a:srgbClr val="002060"/>
                </a:solidFill>
              </a:rPr>
              <a:t>মাদকদ্রব্য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এবং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তামাক</a:t>
            </a:r>
            <a:r>
              <a:rPr lang="en-US" dirty="0" smtClean="0">
                <a:solidFill>
                  <a:srgbClr val="002060"/>
                </a:solidFill>
              </a:rPr>
              <a:t> ও </a:t>
            </a:r>
            <a:r>
              <a:rPr lang="en-US" dirty="0" err="1" smtClean="0">
                <a:solidFill>
                  <a:srgbClr val="002060"/>
                </a:solidFill>
              </a:rPr>
              <a:t>মাদকদ্রব্য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সেবনের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কুফলঃ</a:t>
            </a:r>
            <a:endParaRPr lang="en-US" dirty="0" smtClean="0">
              <a:solidFill>
                <a:srgbClr val="002060"/>
              </a:solidFill>
            </a:endParaRPr>
          </a:p>
          <a:p>
            <a:pPr algn="ctr"/>
            <a:endParaRPr lang="en-US" dirty="0" smtClean="0">
              <a:solidFill>
                <a:srgbClr val="002060"/>
              </a:solidFill>
            </a:endParaRP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         ০২/ </a:t>
            </a:r>
            <a:r>
              <a:rPr lang="en-US" dirty="0" err="1" smtClean="0">
                <a:solidFill>
                  <a:srgbClr val="002060"/>
                </a:solidFill>
              </a:rPr>
              <a:t>ধূমপান</a:t>
            </a:r>
            <a:r>
              <a:rPr lang="en-US" dirty="0" smtClean="0">
                <a:solidFill>
                  <a:srgbClr val="002060"/>
                </a:solidFill>
              </a:rPr>
              <a:t> ও </a:t>
            </a:r>
            <a:r>
              <a:rPr lang="en-US" dirty="0" err="1" smtClean="0">
                <a:solidFill>
                  <a:srgbClr val="002060"/>
                </a:solidFill>
              </a:rPr>
              <a:t>মাদকদ্রব্য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সেবন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থেকে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বিরত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থাকার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উপায়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এবং</a:t>
            </a:r>
            <a:r>
              <a:rPr lang="en-US" dirty="0" smtClean="0">
                <a:solidFill>
                  <a:srgbClr val="002060"/>
                </a:solidFill>
              </a:rPr>
              <a:t> এ </a:t>
            </a:r>
            <a:r>
              <a:rPr lang="en-US" dirty="0" err="1" smtClean="0">
                <a:solidFill>
                  <a:srgbClr val="002060"/>
                </a:solidFill>
              </a:rPr>
              <a:t>সম্পর্কে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অন্যদের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ভূমিকাঃ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  <p:bldP spid="6" grpId="0" animBg="1"/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33528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 </a:t>
            </a:r>
            <a:r>
              <a:rPr lang="en-US" b="1" dirty="0" err="1" smtClean="0"/>
              <a:t>মাদকাসক্তি</a:t>
            </a:r>
            <a:r>
              <a:rPr lang="en-US" b="1" dirty="0" smtClean="0"/>
              <a:t> </a:t>
            </a:r>
            <a:r>
              <a:rPr lang="en-US" b="1" dirty="0" err="1" smtClean="0"/>
              <a:t>বলতে</a:t>
            </a:r>
            <a:r>
              <a:rPr lang="en-US" b="1" dirty="0" smtClean="0"/>
              <a:t> </a:t>
            </a:r>
            <a:r>
              <a:rPr lang="en-US" b="1" dirty="0" err="1" smtClean="0"/>
              <a:t>কি</a:t>
            </a:r>
            <a:r>
              <a:rPr lang="en-US" b="1" dirty="0" smtClean="0"/>
              <a:t> </a:t>
            </a:r>
            <a:r>
              <a:rPr lang="en-US" b="1" dirty="0" err="1" smtClean="0"/>
              <a:t>বোঝায়</a:t>
            </a:r>
            <a:r>
              <a:rPr lang="en-US" b="1" dirty="0" smtClean="0"/>
              <a:t>  </a:t>
            </a:r>
            <a:r>
              <a:rPr lang="en-US" b="1" dirty="0" err="1" smtClean="0"/>
              <a:t>তা</a:t>
            </a:r>
            <a:r>
              <a:rPr lang="en-US" b="1" dirty="0" smtClean="0"/>
              <a:t> </a:t>
            </a:r>
            <a:r>
              <a:rPr lang="en-US" b="1" dirty="0" err="1" smtClean="0"/>
              <a:t>বলতে</a:t>
            </a:r>
            <a:r>
              <a:rPr lang="en-US" b="1" dirty="0" smtClean="0"/>
              <a:t> </a:t>
            </a:r>
            <a:r>
              <a:rPr lang="en-US" b="1" dirty="0" err="1" smtClean="0"/>
              <a:t>পারবে</a:t>
            </a:r>
            <a:r>
              <a:rPr lang="en-US" b="1" dirty="0" smtClean="0"/>
              <a:t> ।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38862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 </a:t>
            </a:r>
            <a:r>
              <a:rPr lang="en-US" b="1" dirty="0" err="1" smtClean="0"/>
              <a:t>ঔষধ</a:t>
            </a:r>
            <a:r>
              <a:rPr lang="en-US" b="1" dirty="0" smtClean="0"/>
              <a:t> ও </a:t>
            </a:r>
            <a:r>
              <a:rPr lang="en-US" b="1" dirty="0" err="1" smtClean="0"/>
              <a:t>মাদকদ্রব্যের</a:t>
            </a:r>
            <a:r>
              <a:rPr lang="en-US" b="1" dirty="0" smtClean="0"/>
              <a:t> </a:t>
            </a:r>
            <a:r>
              <a:rPr lang="en-US" b="1" dirty="0" err="1" smtClean="0"/>
              <a:t>মধ্যে</a:t>
            </a:r>
            <a:r>
              <a:rPr lang="en-US" b="1" dirty="0" smtClean="0"/>
              <a:t> </a:t>
            </a:r>
            <a:r>
              <a:rPr lang="en-US" b="1" dirty="0" err="1" smtClean="0"/>
              <a:t>পার্থক্য</a:t>
            </a:r>
            <a:r>
              <a:rPr lang="en-US" b="1" dirty="0" smtClean="0"/>
              <a:t> </a:t>
            </a:r>
            <a:r>
              <a:rPr lang="en-US" b="1" dirty="0" smtClean="0"/>
              <a:t> </a:t>
            </a:r>
            <a:r>
              <a:rPr lang="en-US" b="1" dirty="0" err="1" smtClean="0"/>
              <a:t>কি</a:t>
            </a:r>
            <a:r>
              <a:rPr lang="en-US" b="1" dirty="0" smtClean="0"/>
              <a:t> </a:t>
            </a:r>
            <a:r>
              <a:rPr lang="en-US" b="1" dirty="0" err="1" smtClean="0"/>
              <a:t>তা</a:t>
            </a:r>
            <a:r>
              <a:rPr lang="en-US" b="1" dirty="0" smtClean="0"/>
              <a:t> </a:t>
            </a:r>
            <a:r>
              <a:rPr lang="en-US" b="1" dirty="0" err="1" smtClean="0"/>
              <a:t>বলতে</a:t>
            </a:r>
            <a:r>
              <a:rPr lang="en-US" b="1" dirty="0" smtClean="0"/>
              <a:t> </a:t>
            </a:r>
            <a:r>
              <a:rPr lang="en-US" b="1" dirty="0" err="1" smtClean="0"/>
              <a:t>পারবে</a:t>
            </a:r>
            <a:r>
              <a:rPr lang="en-US" b="1" dirty="0" smtClean="0"/>
              <a:t> ।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4724400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 </a:t>
            </a:r>
            <a:r>
              <a:rPr lang="en-US" b="1" dirty="0" err="1" smtClean="0"/>
              <a:t>বাংলাদেশে</a:t>
            </a:r>
            <a:r>
              <a:rPr lang="en-US" b="1" dirty="0" smtClean="0"/>
              <a:t> </a:t>
            </a:r>
            <a:r>
              <a:rPr lang="en-US" b="1" dirty="0" err="1" smtClean="0"/>
              <a:t>যে</a:t>
            </a:r>
            <a:r>
              <a:rPr lang="en-US" b="1" dirty="0" smtClean="0"/>
              <a:t> </a:t>
            </a:r>
            <a:r>
              <a:rPr lang="en-US" b="1" dirty="0" err="1" smtClean="0"/>
              <a:t>সকল</a:t>
            </a:r>
            <a:r>
              <a:rPr lang="en-US" b="1" dirty="0" smtClean="0"/>
              <a:t> </a:t>
            </a:r>
            <a:r>
              <a:rPr lang="en-US" b="1" dirty="0" err="1" smtClean="0"/>
              <a:t>মাদকদ্রব্য</a:t>
            </a:r>
            <a:r>
              <a:rPr lang="en-US" b="1" dirty="0" smtClean="0"/>
              <a:t> </a:t>
            </a:r>
            <a:r>
              <a:rPr lang="en-US" b="1" dirty="0" err="1" smtClean="0"/>
              <a:t>পাওয়া</a:t>
            </a:r>
            <a:r>
              <a:rPr lang="en-US" b="1" dirty="0" smtClean="0"/>
              <a:t> </a:t>
            </a:r>
            <a:r>
              <a:rPr lang="en-US" b="1" dirty="0" err="1" smtClean="0"/>
              <a:t>যায়</a:t>
            </a:r>
            <a:r>
              <a:rPr lang="en-US" b="1" dirty="0" smtClean="0"/>
              <a:t>  </a:t>
            </a:r>
            <a:r>
              <a:rPr lang="en-US" b="1" dirty="0" err="1" smtClean="0"/>
              <a:t>তা</a:t>
            </a:r>
            <a:r>
              <a:rPr lang="en-US" b="1" dirty="0" smtClean="0"/>
              <a:t> </a:t>
            </a:r>
            <a:r>
              <a:rPr lang="en-US" b="1" dirty="0" err="1" smtClean="0"/>
              <a:t>সম্পর্কে</a:t>
            </a:r>
            <a:r>
              <a:rPr lang="en-US" b="1" dirty="0" smtClean="0"/>
              <a:t> </a:t>
            </a:r>
            <a:r>
              <a:rPr lang="en-US" b="1" dirty="0" err="1" smtClean="0"/>
              <a:t>বলতে</a:t>
            </a:r>
            <a:r>
              <a:rPr lang="en-US" b="1" dirty="0" smtClean="0"/>
              <a:t> </a:t>
            </a:r>
            <a:r>
              <a:rPr lang="en-US" b="1" dirty="0" err="1" smtClean="0"/>
              <a:t>পারবে</a:t>
            </a:r>
            <a:r>
              <a:rPr lang="en-US" b="1" dirty="0" smtClean="0"/>
              <a:t> </a:t>
            </a:r>
            <a:r>
              <a:rPr lang="en-US" b="1" dirty="0" smtClean="0"/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 </a:t>
            </a:r>
            <a:r>
              <a:rPr lang="en-US" b="1" dirty="0" err="1" smtClean="0"/>
              <a:t>মাদকদ্রব্য</a:t>
            </a:r>
            <a:r>
              <a:rPr lang="en-US" b="1" dirty="0" smtClean="0"/>
              <a:t> </a:t>
            </a:r>
            <a:r>
              <a:rPr lang="en-US" b="1" dirty="0" err="1" smtClean="0"/>
              <a:t>সেবনের</a:t>
            </a:r>
            <a:r>
              <a:rPr lang="en-US" b="1" dirty="0" smtClean="0"/>
              <a:t> </a:t>
            </a:r>
            <a:r>
              <a:rPr lang="en-US" b="1" dirty="0" err="1" smtClean="0"/>
              <a:t>কুফল</a:t>
            </a:r>
            <a:r>
              <a:rPr lang="en-US" b="1" dirty="0" smtClean="0"/>
              <a:t>  </a:t>
            </a:r>
            <a:r>
              <a:rPr lang="en-US" b="1" dirty="0" err="1" smtClean="0"/>
              <a:t>সম্পর্কে</a:t>
            </a:r>
            <a:r>
              <a:rPr lang="en-US" b="1" dirty="0" smtClean="0"/>
              <a:t> </a:t>
            </a:r>
            <a:r>
              <a:rPr lang="en-US" b="1" dirty="0" err="1" smtClean="0"/>
              <a:t>বলতে</a:t>
            </a:r>
            <a:r>
              <a:rPr lang="en-US" b="1" dirty="0" smtClean="0"/>
              <a:t> </a:t>
            </a:r>
            <a:r>
              <a:rPr lang="en-US" b="1" dirty="0" err="1" smtClean="0"/>
              <a:t>পারবে</a:t>
            </a:r>
            <a:r>
              <a:rPr lang="en-US" b="1" dirty="0" smtClean="0"/>
              <a:t> ।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 </a:t>
            </a:r>
            <a:r>
              <a:rPr lang="en-US" b="1" dirty="0" err="1" smtClean="0"/>
              <a:t>মাদকদ্রব</a:t>
            </a:r>
            <a:r>
              <a:rPr lang="en-US" b="1" dirty="0" err="1" smtClean="0"/>
              <a:t>্য</a:t>
            </a:r>
            <a:r>
              <a:rPr lang="en-US" b="1" dirty="0" smtClean="0"/>
              <a:t> </a:t>
            </a:r>
            <a:r>
              <a:rPr lang="en-US" b="1" dirty="0" err="1" smtClean="0"/>
              <a:t>সেবন</a:t>
            </a:r>
            <a:r>
              <a:rPr lang="en-US" b="1" dirty="0" smtClean="0"/>
              <a:t> </a:t>
            </a:r>
            <a:r>
              <a:rPr lang="en-US" b="1" dirty="0" err="1" smtClean="0"/>
              <a:t>থেকে</a:t>
            </a:r>
            <a:r>
              <a:rPr lang="en-US" b="1" dirty="0" smtClean="0"/>
              <a:t> </a:t>
            </a:r>
            <a:r>
              <a:rPr lang="en-US" b="1" dirty="0" err="1" smtClean="0"/>
              <a:t>বিরত</a:t>
            </a:r>
            <a:r>
              <a:rPr lang="en-US" b="1" dirty="0" smtClean="0"/>
              <a:t> </a:t>
            </a:r>
            <a:r>
              <a:rPr lang="en-US" b="1" dirty="0" err="1" smtClean="0"/>
              <a:t>থাকার</a:t>
            </a:r>
            <a:r>
              <a:rPr lang="en-US" b="1" dirty="0" smtClean="0"/>
              <a:t> </a:t>
            </a:r>
            <a:r>
              <a:rPr lang="en-US" b="1" dirty="0" err="1" smtClean="0"/>
              <a:t>উপাই</a:t>
            </a:r>
            <a:r>
              <a:rPr lang="en-US" b="1" dirty="0" smtClean="0"/>
              <a:t>  </a:t>
            </a:r>
            <a:r>
              <a:rPr lang="en-US" b="1" dirty="0" err="1" smtClean="0"/>
              <a:t>সম্পর্কে</a:t>
            </a:r>
            <a:r>
              <a:rPr lang="en-US" b="1" dirty="0" smtClean="0"/>
              <a:t> </a:t>
            </a:r>
            <a:r>
              <a:rPr lang="en-US" b="1" dirty="0" err="1" smtClean="0"/>
              <a:t>বলতে</a:t>
            </a:r>
            <a:r>
              <a:rPr lang="en-US" b="1" dirty="0" smtClean="0"/>
              <a:t> </a:t>
            </a:r>
            <a:r>
              <a:rPr lang="en-US" b="1" dirty="0" err="1" smtClean="0"/>
              <a:t>পারবে</a:t>
            </a:r>
            <a:r>
              <a:rPr lang="en-US" b="1" dirty="0" smtClean="0"/>
              <a:t> । </a:t>
            </a:r>
            <a:endParaRPr lang="en-US" b="1" dirty="0"/>
          </a:p>
        </p:txBody>
      </p:sp>
      <p:sp>
        <p:nvSpPr>
          <p:cNvPr id="8" name="Right Triangle 7"/>
          <p:cNvSpPr/>
          <p:nvPr/>
        </p:nvSpPr>
        <p:spPr>
          <a:xfrm>
            <a:off x="2590800" y="152400"/>
            <a:ext cx="5105400" cy="13716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u="sng" dirty="0" err="1" smtClean="0">
                <a:solidFill>
                  <a:srgbClr val="FFFF00"/>
                </a:solidFill>
              </a:rPr>
              <a:t>শিক্ষন</a:t>
            </a:r>
            <a:r>
              <a:rPr lang="en-US" sz="3600" b="1" u="sng" dirty="0" smtClean="0">
                <a:solidFill>
                  <a:srgbClr val="FFFF00"/>
                </a:solidFill>
              </a:rPr>
              <a:t> </a:t>
            </a:r>
            <a:r>
              <a:rPr lang="en-US" sz="3600" b="1" u="sng" dirty="0" err="1" smtClean="0">
                <a:solidFill>
                  <a:srgbClr val="FFFF00"/>
                </a:solidFill>
              </a:rPr>
              <a:t>ফলঃ</a:t>
            </a:r>
            <a:endParaRPr lang="en-US" sz="3600" b="1" u="sng" dirty="0">
              <a:solidFill>
                <a:srgbClr val="FFFF00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1371600" y="1828800"/>
            <a:ext cx="7543800" cy="1295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FFFF00"/>
                </a:solidFill>
              </a:rPr>
              <a:t>এই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</a:rPr>
              <a:t>পাঠ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</a:rPr>
              <a:t>শেষে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</a:rPr>
              <a:t>শিক্ষার্থীরা</a:t>
            </a:r>
            <a:r>
              <a:rPr lang="en-US" sz="3200" b="1" dirty="0" smtClean="0">
                <a:solidFill>
                  <a:srgbClr val="FFFF00"/>
                </a:solidFill>
              </a:rPr>
              <a:t> ……….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7" grpId="0"/>
      <p:bldP spid="7" grpId="1"/>
      <p:bldP spid="8" grpId="0" animBg="1"/>
      <p:bldP spid="8" grpId="1" animBg="1"/>
      <p:bldP spid="9" grpId="0" animBg="1"/>
      <p:bldP spid="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Sequential Access Storage 5"/>
          <p:cNvSpPr/>
          <p:nvPr/>
        </p:nvSpPr>
        <p:spPr>
          <a:xfrm>
            <a:off x="1752600" y="152400"/>
            <a:ext cx="5943600" cy="1981200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u="sng" dirty="0" err="1" smtClean="0">
                <a:solidFill>
                  <a:srgbClr val="002060"/>
                </a:solidFill>
              </a:rPr>
              <a:t>পাঠ</a:t>
            </a:r>
            <a:r>
              <a:rPr lang="en-US" sz="4800" b="1" u="sng" dirty="0" smtClean="0">
                <a:solidFill>
                  <a:srgbClr val="002060"/>
                </a:solidFill>
              </a:rPr>
              <a:t> </a:t>
            </a:r>
            <a:r>
              <a:rPr lang="en-US" sz="4800" b="1" u="sng" dirty="0" err="1" smtClean="0">
                <a:solidFill>
                  <a:srgbClr val="002060"/>
                </a:solidFill>
              </a:rPr>
              <a:t>উপস্থাপনঃ</a:t>
            </a:r>
            <a:endParaRPr lang="en-US" sz="4800" b="1" u="sng" dirty="0">
              <a:solidFill>
                <a:srgbClr val="002060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304800" y="2514600"/>
            <a:ext cx="8382000" cy="3505200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2000" b="1" dirty="0" err="1" smtClean="0">
                <a:solidFill>
                  <a:srgbClr val="002060"/>
                </a:solidFill>
              </a:rPr>
              <a:t>মাদকাসক্তি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বলতে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মাদকদ্রব্যের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প্রতি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প্রচণ্ড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আসক্তি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বা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নেশাকে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বোঝায়</a:t>
            </a:r>
            <a:r>
              <a:rPr lang="en-US" sz="2000" b="1" dirty="0" smtClean="0">
                <a:solidFill>
                  <a:srgbClr val="002060"/>
                </a:solidFill>
              </a:rPr>
              <a:t> । </a:t>
            </a:r>
            <a:r>
              <a:rPr lang="en-US" sz="2000" b="1" dirty="0" err="1" smtClean="0">
                <a:solidFill>
                  <a:srgbClr val="002060"/>
                </a:solidFill>
              </a:rPr>
              <a:t>যে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সব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দ্রব্য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সেবন</a:t>
            </a:r>
            <a:r>
              <a:rPr lang="en-US" sz="2000" b="1" dirty="0" smtClean="0">
                <a:solidFill>
                  <a:srgbClr val="002060"/>
                </a:solidFill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</a:rPr>
              <a:t>বা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পান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করলে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তীব্র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নেশার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সৃষ্টি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হয়</a:t>
            </a:r>
            <a:r>
              <a:rPr lang="en-US" sz="2000" b="1" dirty="0" smtClean="0">
                <a:solidFill>
                  <a:srgbClr val="002060"/>
                </a:solidFill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</a:rPr>
              <a:t>সেগুলো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মাদকদ্রব্য</a:t>
            </a:r>
            <a:r>
              <a:rPr lang="en-US" sz="2000" b="1" dirty="0" smtClean="0">
                <a:solidFill>
                  <a:srgbClr val="002060"/>
                </a:solidFill>
              </a:rPr>
              <a:t> । </a:t>
            </a:r>
            <a:r>
              <a:rPr lang="en-US" sz="2000" b="1" dirty="0" err="1" smtClean="0">
                <a:solidFill>
                  <a:srgbClr val="002060"/>
                </a:solidFill>
              </a:rPr>
              <a:t>ডাক্তারের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পরামর্শ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ছাড়া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কোন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ঔষধ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অতিরিক্ত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সেবন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করলে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এবং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এর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প্রতি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আসক্তি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জন্মালে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সেটাও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মাদকদ্রব্যের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আওতায়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পড়ে</a:t>
            </a:r>
            <a:r>
              <a:rPr lang="en-US" sz="2000" b="1" dirty="0" smtClean="0">
                <a:solidFill>
                  <a:srgbClr val="002060"/>
                </a:solidFill>
              </a:rPr>
              <a:t> ।  </a:t>
            </a:r>
            <a:r>
              <a:rPr lang="en-US" sz="2000" b="1" dirty="0" err="1" smtClean="0">
                <a:solidFill>
                  <a:srgbClr val="002060"/>
                </a:solidFill>
              </a:rPr>
              <a:t>যারা</a:t>
            </a:r>
            <a:r>
              <a:rPr lang="en-US" sz="2000" b="1" dirty="0" smtClean="0">
                <a:solidFill>
                  <a:srgbClr val="002060"/>
                </a:solidFill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</a:rPr>
              <a:t>মাদকদ্রব্য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গ্রহন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করে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তারা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কারণ</a:t>
            </a:r>
            <a:r>
              <a:rPr lang="en-US" sz="2000" b="1" dirty="0" err="1" smtClean="0">
                <a:solidFill>
                  <a:srgbClr val="002060"/>
                </a:solidFill>
              </a:rPr>
              <a:t>বশত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মাদক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গ্রহন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করতে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না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পারে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তাহলে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শারীরিক</a:t>
            </a:r>
            <a:r>
              <a:rPr lang="en-US" sz="2000" b="1" dirty="0" smtClean="0">
                <a:solidFill>
                  <a:srgbClr val="002060"/>
                </a:solidFill>
              </a:rPr>
              <a:t> ও </a:t>
            </a:r>
            <a:r>
              <a:rPr lang="en-US" sz="2000" b="1" dirty="0" err="1" smtClean="0">
                <a:solidFill>
                  <a:srgbClr val="002060"/>
                </a:solidFill>
              </a:rPr>
              <a:t>মানসিক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উপসর্গের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সৃষ্টি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হয়</a:t>
            </a:r>
            <a:r>
              <a:rPr lang="en-US" sz="2000" b="1" dirty="0" smtClean="0">
                <a:solidFill>
                  <a:srgbClr val="002060"/>
                </a:solidFill>
              </a:rPr>
              <a:t> । </a:t>
            </a:r>
            <a:r>
              <a:rPr lang="en-US" sz="2000" b="1" dirty="0" err="1" smtClean="0">
                <a:solidFill>
                  <a:srgbClr val="002060"/>
                </a:solidFill>
              </a:rPr>
              <a:t>যেমন</a:t>
            </a:r>
            <a:r>
              <a:rPr lang="en-US" sz="2000" b="1" dirty="0" smtClean="0">
                <a:solidFill>
                  <a:srgbClr val="002060"/>
                </a:solidFill>
              </a:rPr>
              <a:t>- </a:t>
            </a:r>
            <a:r>
              <a:rPr lang="en-US" sz="2000" b="1" dirty="0" err="1" smtClean="0">
                <a:solidFill>
                  <a:srgbClr val="002060"/>
                </a:solidFill>
              </a:rPr>
              <a:t>মেজাজ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খিটখিটে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হয়</a:t>
            </a:r>
            <a:r>
              <a:rPr lang="en-US" sz="2000" b="1" dirty="0" smtClean="0">
                <a:solidFill>
                  <a:srgbClr val="002060"/>
                </a:solidFill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</a:rPr>
              <a:t>ক্ষুধা</a:t>
            </a:r>
            <a:r>
              <a:rPr lang="en-US" sz="2000" b="1" dirty="0" smtClean="0">
                <a:solidFill>
                  <a:srgbClr val="002060"/>
                </a:solidFill>
              </a:rPr>
              <a:t> ও </a:t>
            </a:r>
            <a:r>
              <a:rPr lang="en-US" sz="2000" b="1" dirty="0" err="1" smtClean="0">
                <a:solidFill>
                  <a:srgbClr val="002060"/>
                </a:solidFill>
              </a:rPr>
              <a:t>রক্তচাপ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কমে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যায়</a:t>
            </a:r>
            <a:r>
              <a:rPr lang="en-US" sz="2000" b="1" dirty="0" smtClean="0">
                <a:solidFill>
                  <a:srgbClr val="002060"/>
                </a:solidFill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</a:rPr>
              <a:t>শ্বাস</a:t>
            </a:r>
            <a:r>
              <a:rPr lang="en-US" sz="2000" b="1" dirty="0" smtClean="0">
                <a:solidFill>
                  <a:srgbClr val="002060"/>
                </a:solidFill>
              </a:rPr>
              <a:t>- </a:t>
            </a:r>
            <a:r>
              <a:rPr lang="en-US" sz="2000" b="1" dirty="0" err="1" smtClean="0">
                <a:solidFill>
                  <a:srgbClr val="002060"/>
                </a:solidFill>
              </a:rPr>
              <a:t>প্রশ্বাসে</a:t>
            </a:r>
            <a:r>
              <a:rPr lang="en-US" sz="2000" b="1" dirty="0" smtClean="0">
                <a:solidFill>
                  <a:srgbClr val="002060"/>
                </a:solidFill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</a:rPr>
              <a:t>কষ্ট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হয়</a:t>
            </a:r>
            <a:r>
              <a:rPr lang="en-US" sz="2000" b="1" dirty="0" smtClean="0">
                <a:solidFill>
                  <a:srgbClr val="002060"/>
                </a:solidFill>
              </a:rPr>
              <a:t> , </a:t>
            </a:r>
            <a:r>
              <a:rPr lang="en-US" sz="2000" b="1" dirty="0" err="1" smtClean="0">
                <a:solidFill>
                  <a:srgbClr val="002060"/>
                </a:solidFill>
              </a:rPr>
              <a:t>নিদ্রাহীনতা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দেখা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দেয়</a:t>
            </a:r>
            <a:r>
              <a:rPr lang="en-US" sz="2000" b="1" dirty="0" smtClean="0">
                <a:solidFill>
                  <a:srgbClr val="002060"/>
                </a:solidFill>
              </a:rPr>
              <a:t> , </a:t>
            </a:r>
            <a:r>
              <a:rPr lang="en-US" sz="2000" b="1" dirty="0" err="1" smtClean="0">
                <a:solidFill>
                  <a:srgbClr val="002060"/>
                </a:solidFill>
              </a:rPr>
              <a:t>আচারণে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আক্রমণাত্মক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হয়ে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উঠে</a:t>
            </a:r>
            <a:r>
              <a:rPr lang="en-US" sz="2000" b="1" dirty="0" smtClean="0">
                <a:solidFill>
                  <a:srgbClr val="002060"/>
                </a:solidFill>
              </a:rPr>
              <a:t> । 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600200" y="381000"/>
            <a:ext cx="3886200" cy="1752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28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en-US" sz="2800" u="sng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3429000"/>
            <a:ext cx="5486400" cy="2677656"/>
          </a:xfrm>
          <a:prstGeom prst="rect">
            <a:avLst/>
          </a:prstGeom>
          <a:gradFill>
            <a:gsLst>
              <a:gs pos="61000">
                <a:schemeClr val="accent4">
                  <a:lumMod val="5000"/>
                  <a:lumOff val="95000"/>
                </a:schemeClr>
              </a:gs>
              <a:gs pos="100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মুহাম্মাদ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আঃ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মোমিন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মন্ডল</a:t>
            </a:r>
            <a:endParaRPr lang="en-US" sz="28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এম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.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এস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.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এস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,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বি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পি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এড</a:t>
            </a:r>
            <a:endParaRPr lang="en-US" sz="28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</a:t>
            </a:r>
            <a:endParaRPr lang="en-US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(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শারীরিক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)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থুপসারা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সেলিমীয়া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দাখিল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মাদ্রাসা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,</a:t>
            </a:r>
          </a:p>
          <a:p>
            <a:pPr algn="ctr"/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কালাই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জয়পুরহাট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।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 descr="p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685800"/>
            <a:ext cx="1828800" cy="18288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Card 3"/>
          <p:cNvSpPr/>
          <p:nvPr/>
        </p:nvSpPr>
        <p:spPr>
          <a:xfrm>
            <a:off x="304800" y="0"/>
            <a:ext cx="8610600" cy="3429000"/>
          </a:xfrm>
          <a:prstGeom prst="flowChartPunchedCa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                                         </a:t>
            </a:r>
            <a:r>
              <a:rPr lang="en-US" sz="2800" b="1" dirty="0" err="1" smtClean="0">
                <a:solidFill>
                  <a:srgbClr val="002060"/>
                </a:solidFill>
              </a:rPr>
              <a:t>ঔষধ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ও </a:t>
            </a:r>
            <a:r>
              <a:rPr lang="en-US" sz="2800" b="1" dirty="0" err="1" smtClean="0">
                <a:solidFill>
                  <a:srgbClr val="002060"/>
                </a:solidFill>
              </a:rPr>
              <a:t>মাদকদ্রব্যের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মধ্যে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পার্থক্যঃ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 ০১/  </a:t>
            </a:r>
            <a:r>
              <a:rPr lang="en-US" b="1" dirty="0" err="1" smtClean="0">
                <a:solidFill>
                  <a:srgbClr val="002060"/>
                </a:solidFill>
              </a:rPr>
              <a:t>ঔষধ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সেবন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করলে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রোগমুক্তি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ঘটে</a:t>
            </a:r>
            <a:r>
              <a:rPr lang="en-US" b="1" dirty="0" smtClean="0">
                <a:solidFill>
                  <a:srgbClr val="002060"/>
                </a:solidFill>
              </a:rPr>
              <a:t>,  </a:t>
            </a:r>
            <a:r>
              <a:rPr lang="en-US" b="1" dirty="0" err="1" smtClean="0">
                <a:solidFill>
                  <a:srgbClr val="002060"/>
                </a:solidFill>
              </a:rPr>
              <a:t>মাদক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সেবনে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শরীরের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নানা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রোগের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সৃষ্টি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হয়</a:t>
            </a:r>
            <a:r>
              <a:rPr lang="en-US" b="1" dirty="0" smtClean="0">
                <a:solidFill>
                  <a:srgbClr val="002060"/>
                </a:solidFill>
              </a:rPr>
              <a:t> ।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 ০২/   </a:t>
            </a:r>
            <a:r>
              <a:rPr lang="en-US" b="1" dirty="0" err="1" smtClean="0">
                <a:solidFill>
                  <a:srgbClr val="002060"/>
                </a:solidFill>
              </a:rPr>
              <a:t>ঔষধ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গ্রহণের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মাত্রা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নির্ধারিত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থাকে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মাদক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গ্রহণের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মাত্রা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নির্ধারিত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থাকে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না</a:t>
            </a:r>
            <a:r>
              <a:rPr lang="en-US" b="1" dirty="0" smtClean="0">
                <a:solidFill>
                  <a:srgbClr val="002060"/>
                </a:solidFill>
              </a:rPr>
              <a:t> ।         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 ০৩/  </a:t>
            </a:r>
            <a:r>
              <a:rPr lang="en-US" b="1" dirty="0" err="1" smtClean="0">
                <a:solidFill>
                  <a:srgbClr val="002060"/>
                </a:solidFill>
              </a:rPr>
              <a:t>অসুখ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সেরে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গেলে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ঔষধ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খাওয়ার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প্রয়োজন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হয়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না</a:t>
            </a:r>
            <a:r>
              <a:rPr lang="en-US" b="1" dirty="0" smtClean="0">
                <a:solidFill>
                  <a:srgbClr val="002060"/>
                </a:solidFill>
              </a:rPr>
              <a:t> ,</a:t>
            </a:r>
            <a:r>
              <a:rPr lang="en-US" b="1" dirty="0" err="1" smtClean="0">
                <a:solidFill>
                  <a:srgbClr val="002060"/>
                </a:solidFill>
              </a:rPr>
              <a:t>কিন্তূ</a:t>
            </a:r>
            <a:r>
              <a:rPr lang="en-US" b="1" dirty="0" smtClean="0">
                <a:solidFill>
                  <a:srgbClr val="002060"/>
                </a:solidFill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</a:rPr>
              <a:t>মাদকে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আসক্ত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হলে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সহজে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ছাড়া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যায়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না</a:t>
            </a:r>
            <a:r>
              <a:rPr lang="en-US" b="1" dirty="0" smtClean="0">
                <a:solidFill>
                  <a:srgbClr val="002060"/>
                </a:solidFill>
              </a:rPr>
              <a:t> ।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Flowchart: Delay 4"/>
          <p:cNvSpPr/>
          <p:nvPr/>
        </p:nvSpPr>
        <p:spPr>
          <a:xfrm>
            <a:off x="228600" y="3657600"/>
            <a:ext cx="7543800" cy="2743200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en-US" b="1" dirty="0" err="1" smtClean="0">
                <a:solidFill>
                  <a:srgbClr val="002060"/>
                </a:solidFill>
              </a:rPr>
              <a:t>বাংলাদেশে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যে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সকল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মাদকদ্রব্য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পাওয়া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যায়</a:t>
            </a:r>
            <a:r>
              <a:rPr lang="en-US" b="1" dirty="0" smtClean="0">
                <a:solidFill>
                  <a:srgbClr val="002060"/>
                </a:solidFill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</a:rPr>
              <a:t>তা</a:t>
            </a:r>
            <a:r>
              <a:rPr lang="en-US" b="1" dirty="0" smtClean="0">
                <a:solidFill>
                  <a:srgbClr val="002060"/>
                </a:solidFill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</a:rPr>
              <a:t>হলঃ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হেরোইন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আফিম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পেথিডিন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ফেনসিডিল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গাজা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মারিজুয়ানা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ভাং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চুরুট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ইয়াবা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মদ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বিড়ি</a:t>
            </a:r>
            <a:r>
              <a:rPr lang="en-US" b="1" dirty="0" smtClean="0">
                <a:solidFill>
                  <a:srgbClr val="002060"/>
                </a:solidFill>
              </a:rPr>
              <a:t> , </a:t>
            </a:r>
            <a:r>
              <a:rPr lang="en-US" b="1" dirty="0" err="1" smtClean="0">
                <a:solidFill>
                  <a:srgbClr val="002060"/>
                </a:solidFill>
              </a:rPr>
              <a:t>সিগারেট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ইত্যাদি</a:t>
            </a:r>
            <a:r>
              <a:rPr lang="en-US" b="1" dirty="0" smtClean="0">
                <a:solidFill>
                  <a:srgbClr val="002060"/>
                </a:solidFill>
              </a:rPr>
              <a:t> ।  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52400" y="381000"/>
            <a:ext cx="84582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তামাক</a:t>
            </a:r>
            <a:r>
              <a:rPr lang="en-US" sz="2400" b="1" dirty="0" smtClean="0">
                <a:solidFill>
                  <a:srgbClr val="FF0000"/>
                </a:solidFill>
              </a:rPr>
              <a:t> ও </a:t>
            </a:r>
            <a:r>
              <a:rPr lang="en-US" sz="2400" b="1" dirty="0" err="1" smtClean="0">
                <a:solidFill>
                  <a:srgbClr val="FF0000"/>
                </a:solidFill>
              </a:rPr>
              <a:t>মাদকদ্রব্য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সেবনের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কুফলঃ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/>
              <a:t>বিশ্ব</a:t>
            </a:r>
            <a:r>
              <a:rPr lang="en-US" b="1" dirty="0" smtClean="0"/>
              <a:t> </a:t>
            </a:r>
            <a:r>
              <a:rPr lang="en-US" b="1" dirty="0" err="1" smtClean="0"/>
              <a:t>স্বাস্থ্য</a:t>
            </a:r>
            <a:r>
              <a:rPr lang="en-US" b="1" dirty="0" smtClean="0"/>
              <a:t> </a:t>
            </a:r>
            <a:r>
              <a:rPr lang="en-US" b="1" dirty="0" err="1" smtClean="0"/>
              <a:t>সংস্থার</a:t>
            </a:r>
            <a:r>
              <a:rPr lang="en-US" b="1" dirty="0" smtClean="0"/>
              <a:t> </a:t>
            </a:r>
            <a:r>
              <a:rPr lang="en-US" b="1" dirty="0" err="1" smtClean="0"/>
              <a:t>তথ্য</a:t>
            </a:r>
            <a:r>
              <a:rPr lang="en-US" b="1" dirty="0" smtClean="0"/>
              <a:t> </a:t>
            </a:r>
            <a:r>
              <a:rPr lang="en-US" b="1" dirty="0" err="1" smtClean="0"/>
              <a:t>অনুসারে</a:t>
            </a:r>
            <a:r>
              <a:rPr lang="en-US" b="1" dirty="0" smtClean="0"/>
              <a:t> </a:t>
            </a:r>
            <a:r>
              <a:rPr lang="en-US" b="1" dirty="0" err="1" smtClean="0"/>
              <a:t>পৃথিবীতে</a:t>
            </a:r>
            <a:r>
              <a:rPr lang="en-US" b="1" dirty="0" smtClean="0"/>
              <a:t> </a:t>
            </a:r>
            <a:r>
              <a:rPr lang="en-US" b="1" dirty="0" err="1" smtClean="0"/>
              <a:t>প্রতি</a:t>
            </a:r>
            <a:r>
              <a:rPr lang="en-US" b="1" dirty="0" smtClean="0"/>
              <a:t> ৮ </a:t>
            </a:r>
            <a:r>
              <a:rPr lang="en-US" b="1" dirty="0" err="1" smtClean="0"/>
              <a:t>সেকেন্ডে</a:t>
            </a:r>
            <a:r>
              <a:rPr lang="en-US" b="1" dirty="0" smtClean="0"/>
              <a:t> </a:t>
            </a:r>
            <a:r>
              <a:rPr lang="en-US" b="1" dirty="0" err="1" smtClean="0"/>
              <a:t>শুধু</a:t>
            </a:r>
            <a:r>
              <a:rPr lang="en-US" b="1" dirty="0" smtClean="0"/>
              <a:t> </a:t>
            </a:r>
            <a:r>
              <a:rPr lang="en-US" b="1" dirty="0" err="1" smtClean="0"/>
              <a:t>ধুমপানজনিত</a:t>
            </a:r>
            <a:r>
              <a:rPr lang="en-US" b="1" dirty="0" smtClean="0"/>
              <a:t> </a:t>
            </a:r>
            <a:r>
              <a:rPr lang="en-US" b="1" dirty="0" err="1" smtClean="0"/>
              <a:t>কারণে</a:t>
            </a:r>
            <a:r>
              <a:rPr lang="en-US" b="1" dirty="0" smtClean="0"/>
              <a:t> </a:t>
            </a:r>
            <a:r>
              <a:rPr lang="en-US" b="1" dirty="0" err="1" smtClean="0"/>
              <a:t>একজন</a:t>
            </a:r>
            <a:r>
              <a:rPr lang="en-US" b="1" dirty="0" smtClean="0"/>
              <a:t> </a:t>
            </a:r>
            <a:r>
              <a:rPr lang="en-US" b="1" dirty="0" err="1" smtClean="0"/>
              <a:t>ব্যক্তির</a:t>
            </a:r>
            <a:r>
              <a:rPr lang="en-US" b="1" dirty="0" smtClean="0"/>
              <a:t> </a:t>
            </a:r>
            <a:r>
              <a:rPr lang="en-US" b="1" dirty="0" err="1" smtClean="0"/>
              <a:t>মৃত্যু</a:t>
            </a:r>
            <a:r>
              <a:rPr lang="en-US" b="1" dirty="0" smtClean="0"/>
              <a:t> </a:t>
            </a:r>
            <a:r>
              <a:rPr lang="en-US" b="1" dirty="0" err="1" smtClean="0"/>
              <a:t>হচ্ছে</a:t>
            </a:r>
            <a:r>
              <a:rPr lang="en-US" b="1" dirty="0" smtClean="0"/>
              <a:t> ।  </a:t>
            </a:r>
            <a:r>
              <a:rPr lang="en-US" b="1" dirty="0" err="1" smtClean="0"/>
              <a:t>মাদকদ্রব্য</a:t>
            </a:r>
            <a:r>
              <a:rPr lang="en-US" b="1" dirty="0" smtClean="0"/>
              <a:t> </a:t>
            </a:r>
            <a:r>
              <a:rPr lang="en-US" b="1" dirty="0" err="1" smtClean="0"/>
              <a:t>সেবনের</a:t>
            </a:r>
            <a:r>
              <a:rPr lang="en-US" b="1" dirty="0" smtClean="0"/>
              <a:t> </a:t>
            </a:r>
            <a:r>
              <a:rPr lang="en-US" b="1" dirty="0" err="1" smtClean="0"/>
              <a:t>কুফলসমূহ</a:t>
            </a:r>
            <a:r>
              <a:rPr lang="en-US" b="1" dirty="0" smtClean="0"/>
              <a:t> </a:t>
            </a:r>
            <a:r>
              <a:rPr lang="en-US" b="1" dirty="0" err="1" smtClean="0"/>
              <a:t>হচ্ছে</a:t>
            </a:r>
            <a:r>
              <a:rPr lang="en-US" b="1" dirty="0" smtClean="0"/>
              <a:t>-</a:t>
            </a:r>
          </a:p>
          <a:p>
            <a:endParaRPr lang="en-US" b="1" dirty="0" smtClean="0"/>
          </a:p>
          <a:p>
            <a:r>
              <a:rPr lang="en-US" b="1" dirty="0" smtClean="0"/>
              <a:t>০১/ </a:t>
            </a:r>
            <a:r>
              <a:rPr lang="en-US" b="1" dirty="0" err="1" smtClean="0"/>
              <a:t>মাদকদ্রব্য</a:t>
            </a:r>
            <a:r>
              <a:rPr lang="en-US" b="1" dirty="0" smtClean="0"/>
              <a:t> </a:t>
            </a:r>
            <a:r>
              <a:rPr lang="en-US" b="1" dirty="0" err="1" smtClean="0"/>
              <a:t>মানসিক</a:t>
            </a:r>
            <a:r>
              <a:rPr lang="en-US" b="1" dirty="0" smtClean="0"/>
              <a:t> </a:t>
            </a:r>
            <a:r>
              <a:rPr lang="en-US" b="1" dirty="0" err="1" smtClean="0"/>
              <a:t>স্বাস্থ্যের</a:t>
            </a:r>
            <a:r>
              <a:rPr lang="en-US" b="1" dirty="0" smtClean="0"/>
              <a:t> </a:t>
            </a:r>
            <a:r>
              <a:rPr lang="en-US" b="1" dirty="0" err="1" smtClean="0"/>
              <a:t>ক্ষতি</a:t>
            </a:r>
            <a:r>
              <a:rPr lang="en-US" b="1" dirty="0" smtClean="0"/>
              <a:t> </a:t>
            </a:r>
            <a:r>
              <a:rPr lang="en-US" b="1" dirty="0" err="1" smtClean="0"/>
              <a:t>করে</a:t>
            </a:r>
            <a:r>
              <a:rPr lang="en-US" b="1" dirty="0" smtClean="0"/>
              <a:t> ।</a:t>
            </a:r>
          </a:p>
          <a:p>
            <a:r>
              <a:rPr lang="en-US" b="1" dirty="0" smtClean="0"/>
              <a:t>০২/ </a:t>
            </a:r>
            <a:r>
              <a:rPr lang="en-US" b="1" dirty="0" err="1" smtClean="0"/>
              <a:t>পারিবারের</a:t>
            </a:r>
            <a:r>
              <a:rPr lang="en-US" b="1" dirty="0" smtClean="0"/>
              <a:t> </a:t>
            </a:r>
            <a:r>
              <a:rPr lang="en-US" b="1" dirty="0" err="1" smtClean="0"/>
              <a:t>শান্তি</a:t>
            </a:r>
            <a:r>
              <a:rPr lang="en-US" b="1" dirty="0" smtClean="0"/>
              <a:t> </a:t>
            </a:r>
            <a:r>
              <a:rPr lang="en-US" b="1" dirty="0" err="1" smtClean="0"/>
              <a:t>বিনষ্ট</a:t>
            </a:r>
            <a:r>
              <a:rPr lang="en-US" b="1" dirty="0" smtClean="0"/>
              <a:t> </a:t>
            </a:r>
            <a:r>
              <a:rPr lang="en-US" b="1" dirty="0" err="1" smtClean="0"/>
              <a:t>করে</a:t>
            </a:r>
            <a:r>
              <a:rPr lang="en-US" b="1" dirty="0" smtClean="0"/>
              <a:t>  ।</a:t>
            </a:r>
          </a:p>
          <a:p>
            <a:r>
              <a:rPr lang="en-US" b="1" dirty="0" smtClean="0"/>
              <a:t>০৩/ </a:t>
            </a:r>
            <a:r>
              <a:rPr lang="en-US" b="1" dirty="0" err="1" smtClean="0"/>
              <a:t>শারীরিক</a:t>
            </a:r>
            <a:r>
              <a:rPr lang="en-US" b="1" dirty="0" smtClean="0"/>
              <a:t> </a:t>
            </a:r>
            <a:r>
              <a:rPr lang="en-US" b="1" dirty="0" err="1" smtClean="0"/>
              <a:t>সুস্থতার</a:t>
            </a:r>
            <a:r>
              <a:rPr lang="en-US" b="1" dirty="0" smtClean="0"/>
              <a:t> </a:t>
            </a:r>
            <a:r>
              <a:rPr lang="en-US" b="1" dirty="0" err="1" smtClean="0"/>
              <a:t>ক্ষেত্রে</a:t>
            </a:r>
            <a:r>
              <a:rPr lang="en-US" b="1" dirty="0" smtClean="0"/>
              <a:t> </a:t>
            </a:r>
            <a:r>
              <a:rPr lang="en-US" b="1" dirty="0" err="1" smtClean="0"/>
              <a:t>মারাত্মক</a:t>
            </a:r>
            <a:r>
              <a:rPr lang="en-US" b="1" dirty="0" smtClean="0"/>
              <a:t> </a:t>
            </a:r>
            <a:r>
              <a:rPr lang="en-US" b="1" dirty="0" err="1" smtClean="0"/>
              <a:t>প্রভাব</a:t>
            </a:r>
            <a:r>
              <a:rPr lang="en-US" b="1" dirty="0" smtClean="0"/>
              <a:t> </a:t>
            </a:r>
            <a:r>
              <a:rPr lang="en-US" b="1" dirty="0" err="1" smtClean="0"/>
              <a:t>ফেলে</a:t>
            </a:r>
            <a:r>
              <a:rPr lang="en-US" b="1" dirty="0" smtClean="0"/>
              <a:t> ।</a:t>
            </a:r>
          </a:p>
          <a:p>
            <a:r>
              <a:rPr lang="en-US" b="1" dirty="0" smtClean="0"/>
              <a:t>০৪/ </a:t>
            </a:r>
            <a:r>
              <a:rPr lang="en-US" b="1" dirty="0" err="1" smtClean="0"/>
              <a:t>মাদক</a:t>
            </a:r>
            <a:r>
              <a:rPr lang="en-US" b="1" dirty="0" smtClean="0"/>
              <a:t> </a:t>
            </a:r>
            <a:r>
              <a:rPr lang="en-US" b="1" dirty="0" err="1" smtClean="0"/>
              <a:t>এইচ</a:t>
            </a:r>
            <a:r>
              <a:rPr lang="en-US" b="1" dirty="0" smtClean="0"/>
              <a:t> </a:t>
            </a:r>
            <a:r>
              <a:rPr lang="en-US" b="1" dirty="0" err="1" smtClean="0"/>
              <a:t>আই</a:t>
            </a:r>
            <a:r>
              <a:rPr lang="en-US" b="1" dirty="0" smtClean="0"/>
              <a:t> </a:t>
            </a:r>
            <a:r>
              <a:rPr lang="en-US" b="1" dirty="0" err="1" smtClean="0"/>
              <a:t>ভি</a:t>
            </a:r>
            <a:r>
              <a:rPr lang="en-US" b="1" dirty="0" smtClean="0"/>
              <a:t> ও </a:t>
            </a:r>
            <a:r>
              <a:rPr lang="en-US" b="1" dirty="0" err="1" smtClean="0"/>
              <a:t>হেপাটাইটিস-বি</a:t>
            </a:r>
            <a:r>
              <a:rPr lang="en-US" b="1" dirty="0" smtClean="0"/>
              <a:t> </a:t>
            </a:r>
            <a:r>
              <a:rPr lang="en-US" b="1" dirty="0" err="1" smtClean="0"/>
              <a:t>এর</a:t>
            </a:r>
            <a:r>
              <a:rPr lang="en-US" b="1" dirty="0" smtClean="0"/>
              <a:t> </a:t>
            </a:r>
            <a:r>
              <a:rPr lang="en-US" b="1" dirty="0" err="1" smtClean="0"/>
              <a:t>সংক্রমনের</a:t>
            </a:r>
            <a:r>
              <a:rPr lang="en-US" b="1" dirty="0" smtClean="0"/>
              <a:t> </a:t>
            </a:r>
            <a:r>
              <a:rPr lang="en-US" b="1" dirty="0" err="1" smtClean="0"/>
              <a:t>আশংকা</a:t>
            </a:r>
            <a:r>
              <a:rPr lang="en-US" b="1" dirty="0" smtClean="0"/>
              <a:t> </a:t>
            </a:r>
            <a:r>
              <a:rPr lang="en-US" b="1" dirty="0" err="1" smtClean="0"/>
              <a:t>বাড়িয়ে</a:t>
            </a:r>
            <a:r>
              <a:rPr lang="en-US" b="1" dirty="0" smtClean="0"/>
              <a:t> </a:t>
            </a:r>
            <a:r>
              <a:rPr lang="en-US" b="1" dirty="0" err="1" smtClean="0"/>
              <a:t>দেয়</a:t>
            </a:r>
            <a:r>
              <a:rPr lang="en-US" b="1" dirty="0" smtClean="0"/>
              <a:t> । </a:t>
            </a:r>
          </a:p>
          <a:p>
            <a:r>
              <a:rPr lang="en-US" b="1" dirty="0" smtClean="0"/>
              <a:t>০৫/ </a:t>
            </a:r>
            <a:r>
              <a:rPr lang="en-US" b="1" dirty="0" err="1" smtClean="0"/>
              <a:t>খাদ্যনালি</a:t>
            </a:r>
            <a:r>
              <a:rPr lang="en-US" b="1" dirty="0" smtClean="0"/>
              <a:t>  ও </a:t>
            </a:r>
            <a:r>
              <a:rPr lang="en-US" b="1" dirty="0" err="1" smtClean="0"/>
              <a:t>ফুসফুসের</a:t>
            </a:r>
            <a:r>
              <a:rPr lang="en-US" b="1" dirty="0" smtClean="0"/>
              <a:t> </a:t>
            </a:r>
            <a:r>
              <a:rPr lang="en-US" b="1" dirty="0" err="1" smtClean="0"/>
              <a:t>ক্যান্সার</a:t>
            </a:r>
            <a:r>
              <a:rPr lang="en-US" b="1" dirty="0" smtClean="0"/>
              <a:t>, </a:t>
            </a:r>
            <a:r>
              <a:rPr lang="en-US" b="1" dirty="0" err="1" smtClean="0"/>
              <a:t>কিডনি</a:t>
            </a:r>
            <a:r>
              <a:rPr lang="en-US" b="1" dirty="0" smtClean="0"/>
              <a:t> </a:t>
            </a:r>
            <a:r>
              <a:rPr lang="en-US" b="1" dirty="0" err="1" smtClean="0"/>
              <a:t>রোগ</a:t>
            </a:r>
            <a:r>
              <a:rPr lang="en-US" b="1" dirty="0" smtClean="0"/>
              <a:t>, </a:t>
            </a:r>
            <a:r>
              <a:rPr lang="en-US" b="1" dirty="0" err="1" smtClean="0"/>
              <a:t>রক্তচাপ</a:t>
            </a:r>
            <a:r>
              <a:rPr lang="en-US" b="1" dirty="0" smtClean="0"/>
              <a:t> </a:t>
            </a:r>
            <a:r>
              <a:rPr lang="en-US" b="1" dirty="0" err="1" smtClean="0"/>
              <a:t>ইত্যাদি</a:t>
            </a:r>
            <a:r>
              <a:rPr lang="en-US" b="1" dirty="0" smtClean="0"/>
              <a:t> </a:t>
            </a:r>
            <a:r>
              <a:rPr lang="en-US" b="1" dirty="0" err="1" smtClean="0"/>
              <a:t>রোগের</a:t>
            </a:r>
            <a:r>
              <a:rPr lang="en-US" b="1" dirty="0" smtClean="0"/>
              <a:t> </a:t>
            </a:r>
            <a:r>
              <a:rPr lang="en-US" b="1" dirty="0" err="1" smtClean="0"/>
              <a:t>সৃষ্টি</a:t>
            </a:r>
            <a:r>
              <a:rPr lang="en-US" b="1" dirty="0" smtClean="0"/>
              <a:t> </a:t>
            </a:r>
            <a:r>
              <a:rPr lang="en-US" b="1" dirty="0" err="1" smtClean="0"/>
              <a:t>করে</a:t>
            </a:r>
            <a:r>
              <a:rPr lang="en-US" b="1" dirty="0" smtClean="0"/>
              <a:t> ।</a:t>
            </a:r>
          </a:p>
          <a:p>
            <a:r>
              <a:rPr lang="en-US" b="1" dirty="0" smtClean="0"/>
              <a:t>০৬/ </a:t>
            </a:r>
            <a:r>
              <a:rPr lang="en-US" b="1" dirty="0" err="1" smtClean="0"/>
              <a:t>আর্থিক</a:t>
            </a:r>
            <a:r>
              <a:rPr lang="en-US" b="1" dirty="0" smtClean="0"/>
              <a:t> </a:t>
            </a:r>
            <a:r>
              <a:rPr lang="en-US" b="1" dirty="0" err="1" smtClean="0"/>
              <a:t>ক্ষতি</a:t>
            </a:r>
            <a:r>
              <a:rPr lang="en-US" b="1" dirty="0" smtClean="0"/>
              <a:t> </a:t>
            </a:r>
            <a:r>
              <a:rPr lang="en-US" b="1" dirty="0" err="1" smtClean="0"/>
              <a:t>হয়</a:t>
            </a:r>
            <a:r>
              <a:rPr lang="en-US" b="1" dirty="0" smtClean="0"/>
              <a:t> 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9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5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8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1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4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7" dur="2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304800"/>
            <a:ext cx="8305800" cy="640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q"/>
            </a:pPr>
            <a:r>
              <a:rPr lang="en-US" sz="4000" dirty="0" smtClean="0">
                <a:solidFill>
                  <a:srgbClr val="0000FF"/>
                </a:solidFill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</a:rPr>
              <a:t>ধূমপান</a:t>
            </a:r>
            <a:r>
              <a:rPr lang="en-US" sz="4000" dirty="0" smtClean="0">
                <a:solidFill>
                  <a:srgbClr val="0000FF"/>
                </a:solidFill>
              </a:rPr>
              <a:t> </a:t>
            </a:r>
            <a:r>
              <a:rPr lang="en-US" sz="4000" dirty="0" smtClean="0">
                <a:solidFill>
                  <a:srgbClr val="0000FF"/>
                </a:solidFill>
              </a:rPr>
              <a:t>ও </a:t>
            </a:r>
            <a:r>
              <a:rPr lang="en-US" sz="4000" dirty="0" err="1" smtClean="0">
                <a:solidFill>
                  <a:srgbClr val="0000FF"/>
                </a:solidFill>
              </a:rPr>
              <a:t>মাদকদ্রব্য</a:t>
            </a:r>
            <a:r>
              <a:rPr lang="en-US" sz="4000" dirty="0" smtClean="0">
                <a:solidFill>
                  <a:srgbClr val="0000FF"/>
                </a:solidFill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</a:rPr>
              <a:t>সেবন</a:t>
            </a:r>
            <a:r>
              <a:rPr lang="en-US" sz="4000" dirty="0" smtClean="0">
                <a:solidFill>
                  <a:srgbClr val="0000FF"/>
                </a:solidFill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</a:rPr>
              <a:t>থেকে</a:t>
            </a:r>
            <a:r>
              <a:rPr lang="en-US" sz="4000" dirty="0" smtClean="0">
                <a:solidFill>
                  <a:srgbClr val="0000FF"/>
                </a:solidFill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</a:rPr>
              <a:t>বিরত</a:t>
            </a:r>
            <a:r>
              <a:rPr lang="en-US" sz="4000" dirty="0" smtClean="0">
                <a:solidFill>
                  <a:srgbClr val="0000FF"/>
                </a:solidFill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</a:rPr>
              <a:t>থাকার</a:t>
            </a:r>
            <a:r>
              <a:rPr lang="en-US" sz="4000" dirty="0" smtClean="0">
                <a:solidFill>
                  <a:srgbClr val="0000FF"/>
                </a:solidFill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</a:rPr>
              <a:t>উপায়</a:t>
            </a:r>
            <a:r>
              <a:rPr lang="en-US" sz="4000" dirty="0" smtClean="0">
                <a:solidFill>
                  <a:srgbClr val="0000FF"/>
                </a:solidFill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</a:rPr>
              <a:t>এবং</a:t>
            </a:r>
            <a:r>
              <a:rPr lang="en-US" sz="4000" dirty="0" smtClean="0">
                <a:solidFill>
                  <a:srgbClr val="0000FF"/>
                </a:solidFill>
              </a:rPr>
              <a:t> এ </a:t>
            </a:r>
            <a:r>
              <a:rPr lang="en-US" sz="4000" dirty="0" err="1" smtClean="0">
                <a:solidFill>
                  <a:srgbClr val="0000FF"/>
                </a:solidFill>
              </a:rPr>
              <a:t>সম্পর্কে</a:t>
            </a:r>
            <a:r>
              <a:rPr lang="en-US" sz="4000" dirty="0" smtClean="0">
                <a:solidFill>
                  <a:srgbClr val="0000FF"/>
                </a:solidFill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</a:rPr>
              <a:t>অন্যদের</a:t>
            </a:r>
            <a:r>
              <a:rPr lang="en-US" sz="4000" dirty="0" smtClean="0">
                <a:solidFill>
                  <a:srgbClr val="0000FF"/>
                </a:solidFill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</a:rPr>
              <a:t>ভূমিকাঃ</a:t>
            </a:r>
            <a:endParaRPr lang="en-US" sz="4000" dirty="0" smtClean="0">
              <a:solidFill>
                <a:srgbClr val="0000FF"/>
              </a:solidFill>
            </a:endParaRPr>
          </a:p>
          <a:p>
            <a:pPr algn="ctr"/>
            <a:endParaRPr lang="en-US" dirty="0" smtClean="0">
              <a:solidFill>
                <a:srgbClr val="002060"/>
              </a:solidFill>
            </a:endParaRP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০১/ </a:t>
            </a:r>
            <a:r>
              <a:rPr lang="en-US" dirty="0" err="1" smtClean="0">
                <a:solidFill>
                  <a:srgbClr val="002060"/>
                </a:solidFill>
              </a:rPr>
              <a:t>ধূমপান</a:t>
            </a:r>
            <a:r>
              <a:rPr lang="en-US" dirty="0" smtClean="0">
                <a:solidFill>
                  <a:srgbClr val="002060"/>
                </a:solidFill>
              </a:rPr>
              <a:t> ও </a:t>
            </a:r>
            <a:r>
              <a:rPr lang="en-US" dirty="0" err="1" smtClean="0">
                <a:solidFill>
                  <a:srgbClr val="002060"/>
                </a:solidFill>
              </a:rPr>
              <a:t>মাদক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সেবনের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ফলে</a:t>
            </a:r>
            <a:r>
              <a:rPr lang="en-US" dirty="0" smtClean="0">
                <a:solidFill>
                  <a:srgbClr val="002060"/>
                </a:solidFill>
              </a:rPr>
              <a:t>  </a:t>
            </a:r>
            <a:r>
              <a:rPr lang="en-US" dirty="0" err="1" smtClean="0">
                <a:solidFill>
                  <a:srgbClr val="002060"/>
                </a:solidFill>
              </a:rPr>
              <a:t>কী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অবস্থা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হয়</a:t>
            </a:r>
            <a:r>
              <a:rPr lang="en-US" dirty="0" smtClean="0">
                <a:solidFill>
                  <a:srgbClr val="002060"/>
                </a:solidFill>
              </a:rPr>
              <a:t> , </a:t>
            </a:r>
            <a:r>
              <a:rPr lang="en-US" dirty="0" err="1" smtClean="0">
                <a:solidFill>
                  <a:srgbClr val="002060"/>
                </a:solidFill>
              </a:rPr>
              <a:t>প্রথমে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তা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মনে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মনে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ভাবতে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হবে</a:t>
            </a:r>
            <a:r>
              <a:rPr lang="en-US" dirty="0" smtClean="0">
                <a:solidFill>
                  <a:srgbClr val="002060"/>
                </a:solidFill>
              </a:rPr>
              <a:t> ।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en-US" dirty="0" smtClean="0">
              <a:solidFill>
                <a:srgbClr val="002060"/>
              </a:solidFill>
            </a:endParaRP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০২/ </a:t>
            </a:r>
            <a:r>
              <a:rPr lang="en-US" dirty="0" err="1" smtClean="0">
                <a:solidFill>
                  <a:srgbClr val="002060"/>
                </a:solidFill>
              </a:rPr>
              <a:t>মাদক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সেবনের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ফলে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মা</a:t>
            </a:r>
            <a:r>
              <a:rPr lang="en-US" dirty="0" smtClean="0">
                <a:solidFill>
                  <a:srgbClr val="002060"/>
                </a:solidFill>
              </a:rPr>
              <a:t>- </a:t>
            </a:r>
            <a:r>
              <a:rPr lang="en-US" dirty="0" err="1" smtClean="0">
                <a:solidFill>
                  <a:srgbClr val="002060"/>
                </a:solidFill>
              </a:rPr>
              <a:t>বাবা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ভাই</a:t>
            </a:r>
            <a:r>
              <a:rPr lang="en-US" dirty="0" smtClean="0">
                <a:solidFill>
                  <a:srgbClr val="002060"/>
                </a:solidFill>
              </a:rPr>
              <a:t>- </a:t>
            </a:r>
            <a:r>
              <a:rPr lang="en-US" dirty="0" err="1" smtClean="0">
                <a:solidFill>
                  <a:srgbClr val="002060"/>
                </a:solidFill>
              </a:rPr>
              <a:t>বোন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বা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আভিভাবক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লজ্জিত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হবেন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তআ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ভাবতে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হবে</a:t>
            </a:r>
            <a:r>
              <a:rPr lang="en-US" dirty="0" smtClean="0">
                <a:solidFill>
                  <a:srgbClr val="002060"/>
                </a:solidFill>
              </a:rPr>
              <a:t> ।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০৩/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ধূমপান</a:t>
            </a:r>
            <a:r>
              <a:rPr lang="en-US" dirty="0" smtClean="0">
                <a:solidFill>
                  <a:srgbClr val="002060"/>
                </a:solidFill>
              </a:rPr>
              <a:t> ও </a:t>
            </a:r>
            <a:r>
              <a:rPr lang="en-US" dirty="0" err="1" smtClean="0">
                <a:solidFill>
                  <a:srgbClr val="002060"/>
                </a:solidFill>
              </a:rPr>
              <a:t>মাদক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সেবন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থেকে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শুধু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নিজে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বিরত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থাকলে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চলবেনা</a:t>
            </a:r>
            <a:r>
              <a:rPr lang="en-US" dirty="0" smtClean="0">
                <a:solidFill>
                  <a:srgbClr val="002060"/>
                </a:solidFill>
              </a:rPr>
              <a:t> ,</a:t>
            </a:r>
            <a:r>
              <a:rPr lang="en-US" dirty="0" err="1" smtClean="0">
                <a:solidFill>
                  <a:srgbClr val="002060"/>
                </a:solidFill>
              </a:rPr>
              <a:t>বন্ধু</a:t>
            </a:r>
            <a:r>
              <a:rPr lang="en-US" dirty="0" smtClean="0">
                <a:solidFill>
                  <a:srgbClr val="002060"/>
                </a:solidFill>
              </a:rPr>
              <a:t>- </a:t>
            </a:r>
            <a:r>
              <a:rPr lang="en-US" dirty="0" err="1" smtClean="0">
                <a:solidFill>
                  <a:srgbClr val="002060"/>
                </a:solidFill>
              </a:rPr>
              <a:t>বান্ধব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সহপাঠীদের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সচেতন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করতে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হবে</a:t>
            </a:r>
            <a:r>
              <a:rPr lang="en-US" dirty="0" smtClean="0">
                <a:solidFill>
                  <a:srgbClr val="002060"/>
                </a:solidFill>
              </a:rPr>
              <a:t> ।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০৪/ </a:t>
            </a:r>
            <a:r>
              <a:rPr lang="en-US" dirty="0" err="1" smtClean="0">
                <a:solidFill>
                  <a:srgbClr val="002060"/>
                </a:solidFill>
              </a:rPr>
              <a:t>বিভিন্ন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প্রচার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মাধ্যমে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প্রচার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করতে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হবে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যেমনঃ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পত্র</a:t>
            </a:r>
            <a:r>
              <a:rPr lang="en-US" dirty="0" smtClean="0">
                <a:solidFill>
                  <a:srgbClr val="002060"/>
                </a:solidFill>
              </a:rPr>
              <a:t>- </a:t>
            </a:r>
            <a:r>
              <a:rPr lang="en-US" dirty="0" err="1" smtClean="0">
                <a:solidFill>
                  <a:srgbClr val="002060"/>
                </a:solidFill>
              </a:rPr>
              <a:t>পত্রিকা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রেডিও</a:t>
            </a:r>
            <a:r>
              <a:rPr lang="en-US" dirty="0" smtClean="0">
                <a:solidFill>
                  <a:srgbClr val="002060"/>
                </a:solidFill>
              </a:rPr>
              <a:t> , </a:t>
            </a:r>
            <a:r>
              <a:rPr lang="en-US" dirty="0" err="1" smtClean="0">
                <a:solidFill>
                  <a:srgbClr val="002060"/>
                </a:solidFill>
              </a:rPr>
              <a:t>টেলিভিশন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ইত্যাদি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মাদক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বিরোধী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প্রচারণা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চালিয়ে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ব্যাপক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গণসচেতনতা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সৃষ্টি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করতে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হবে</a:t>
            </a:r>
            <a:r>
              <a:rPr lang="en-US" dirty="0" smtClean="0">
                <a:solidFill>
                  <a:srgbClr val="002060"/>
                </a:solidFill>
              </a:rPr>
              <a:t> ।   </a:t>
            </a:r>
          </a:p>
          <a:p>
            <a:pPr algn="ctr"/>
            <a:endParaRPr lang="en-US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609600"/>
            <a:ext cx="5943600" cy="2438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 dirty="0" err="1" smtClean="0">
                <a:solidFill>
                  <a:srgbClr val="C00000"/>
                </a:solidFill>
              </a:rPr>
              <a:t>একক</a:t>
            </a:r>
            <a:r>
              <a:rPr lang="en-US" sz="6600" b="1" dirty="0" smtClean="0">
                <a:solidFill>
                  <a:srgbClr val="C00000"/>
                </a:solidFill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</a:rPr>
              <a:t>কাজঃ</a:t>
            </a:r>
            <a:endParaRPr lang="en-US" sz="6600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3581400"/>
            <a:ext cx="85344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বাংলাদেশে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যে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সকল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মাদকদ্রব্য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পাওয়া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যায়</a:t>
            </a:r>
            <a:r>
              <a:rPr lang="en-US" sz="2400" b="1" dirty="0" smtClean="0">
                <a:solidFill>
                  <a:srgbClr val="FF0000"/>
                </a:solidFill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</a:rPr>
              <a:t>সেগুলোর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নাম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লিখ</a:t>
            </a:r>
            <a:r>
              <a:rPr lang="en-US" sz="2400" b="1" dirty="0" smtClean="0">
                <a:solidFill>
                  <a:srgbClr val="FF0000"/>
                </a:solidFill>
              </a:rPr>
              <a:t> ?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533400"/>
            <a:ext cx="4953000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b="1" i="1" u="sng" dirty="0" err="1" smtClean="0">
                <a:solidFill>
                  <a:srgbClr val="C00000"/>
                </a:solidFill>
              </a:rPr>
              <a:t>মূল্যায়নঃ</a:t>
            </a:r>
            <a:endParaRPr lang="en-US" sz="8000" b="1" i="1" u="sng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2438400"/>
            <a:ext cx="8229600" cy="3276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বিশ্ব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স্বাস্থ্য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সংস্থার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তথ্য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অনুসারে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পৃথিবীতে</a:t>
            </a:r>
            <a:r>
              <a:rPr lang="en-US" b="1" dirty="0" smtClean="0">
                <a:solidFill>
                  <a:srgbClr val="FF0000"/>
                </a:solidFill>
              </a:rPr>
              <a:t>  </a:t>
            </a:r>
            <a:r>
              <a:rPr lang="en-US" b="1" dirty="0" err="1" smtClean="0">
                <a:solidFill>
                  <a:srgbClr val="FF0000"/>
                </a:solidFill>
              </a:rPr>
              <a:t>কত</a:t>
            </a:r>
            <a:r>
              <a:rPr lang="en-US" b="1" dirty="0" smtClean="0">
                <a:solidFill>
                  <a:srgbClr val="FF0000"/>
                </a:solidFill>
              </a:rPr>
              <a:t>  </a:t>
            </a:r>
            <a:r>
              <a:rPr lang="en-US" b="1" dirty="0" err="1" smtClean="0">
                <a:solidFill>
                  <a:srgbClr val="FF0000"/>
                </a:solidFill>
              </a:rPr>
              <a:t>সেকেন্ডে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শুধু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ধুমপানজনিত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কারণে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একজন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ব্যক্তির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মৃত্যু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হচ্ছে</a:t>
            </a:r>
            <a:r>
              <a:rPr lang="en-US" b="1" dirty="0" smtClean="0">
                <a:solidFill>
                  <a:srgbClr val="FF0000"/>
                </a:solidFill>
              </a:rPr>
              <a:t> ?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ক)  ৯   </a:t>
            </a:r>
            <a:r>
              <a:rPr lang="en-US" b="1" dirty="0" err="1" smtClean="0">
                <a:solidFill>
                  <a:srgbClr val="FF0000"/>
                </a:solidFill>
              </a:rPr>
              <a:t>সেকেন্ডে</a:t>
            </a:r>
            <a:r>
              <a:rPr lang="en-US" b="1" dirty="0" smtClean="0">
                <a:solidFill>
                  <a:srgbClr val="FF0000"/>
                </a:solidFill>
              </a:rPr>
              <a:t>                                                    খ)  ৭ </a:t>
            </a:r>
            <a:r>
              <a:rPr lang="en-US" b="1" dirty="0" err="1" smtClean="0">
                <a:solidFill>
                  <a:srgbClr val="FF0000"/>
                </a:solidFill>
              </a:rPr>
              <a:t>সেকেন্ডে</a:t>
            </a:r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গ)   ১০  </a:t>
            </a:r>
            <a:r>
              <a:rPr lang="en-US" b="1" dirty="0" err="1" smtClean="0">
                <a:solidFill>
                  <a:srgbClr val="FF0000"/>
                </a:solidFill>
              </a:rPr>
              <a:t>সেকেন্ডে</a:t>
            </a:r>
            <a:r>
              <a:rPr lang="en-US" b="1" dirty="0" smtClean="0">
                <a:solidFill>
                  <a:srgbClr val="FF0000"/>
                </a:solidFill>
              </a:rPr>
              <a:t>                                                     ঘ)  ৮   </a:t>
            </a:r>
            <a:r>
              <a:rPr lang="en-US" b="1" dirty="0" err="1" smtClean="0">
                <a:solidFill>
                  <a:srgbClr val="FF0000"/>
                </a:solidFill>
              </a:rPr>
              <a:t>সেকেন্ডে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3600" y="5943600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               </a:t>
            </a:r>
            <a:r>
              <a:rPr lang="en-US" sz="2400" b="1" dirty="0" err="1" smtClean="0">
                <a:solidFill>
                  <a:srgbClr val="FF0000"/>
                </a:solidFill>
              </a:rPr>
              <a:t>উত্তরঃ</a:t>
            </a:r>
            <a:r>
              <a:rPr lang="en-US" sz="2400" b="1" dirty="0" smtClean="0">
                <a:solidFill>
                  <a:srgbClr val="FF0000"/>
                </a:solidFill>
              </a:rPr>
              <a:t>   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FF0000"/>
                </a:solidFill>
              </a:rPr>
              <a:t>    ঘ) </a:t>
            </a:r>
            <a:r>
              <a:rPr lang="en-US" sz="2400" b="1" dirty="0" smtClean="0">
                <a:solidFill>
                  <a:srgbClr val="FF0000"/>
                </a:solidFill>
              </a:rPr>
              <a:t>৮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সেকেন্ডে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7" grpId="0"/>
      <p:bldP spid="7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ses-yel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52400"/>
            <a:ext cx="8026400" cy="655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676400" y="1905000"/>
            <a:ext cx="5562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 smtClean="0">
                <a:solidFill>
                  <a:srgbClr val="00B0F0"/>
                </a:solidFill>
              </a:rPr>
              <a:t>ধন্যবাদ</a:t>
            </a:r>
            <a:r>
              <a:rPr lang="en-US" sz="9600" b="1" dirty="0" smtClean="0">
                <a:solidFill>
                  <a:srgbClr val="00B0F0"/>
                </a:solidFill>
              </a:rPr>
              <a:t> 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743200" y="381000"/>
            <a:ext cx="4419600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4000" u="sng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676400" y="2667000"/>
            <a:ext cx="7086600" cy="32891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৯ম—১০ম </a:t>
            </a:r>
            <a:endParaRPr lang="bn-IN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শারীরিক শিক্ষা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স্বাস্থ্য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খেলাধুলা</a:t>
            </a:r>
            <a:endParaRPr lang="bn-IN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৬ষ্ট</a:t>
            </a:r>
          </a:p>
          <a:p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১ ও ২</a:t>
            </a:r>
            <a:endParaRPr lang="bn-IN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৪৫ মিনিট</a:t>
            </a:r>
          </a:p>
          <a:p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০৩/০৫/২০১৮ </a:t>
            </a:r>
            <a:endParaRPr lang="bn-IN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304800"/>
            <a:ext cx="449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rgbClr val="FF0000"/>
                </a:solidFill>
              </a:rPr>
              <a:t>এসো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আমরা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কিছু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ছবি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দেখি</a:t>
            </a:r>
            <a:r>
              <a:rPr lang="en-US" sz="2400" b="1" dirty="0" smtClean="0">
                <a:solidFill>
                  <a:srgbClr val="FF0000"/>
                </a:solidFill>
              </a:rPr>
              <a:t> 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Momin Contem\New folder\New folder (2)\New folder\মদ২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52800"/>
            <a:ext cx="4114800" cy="1790700"/>
          </a:xfrm>
          <a:prstGeom prst="rect">
            <a:avLst/>
          </a:prstGeom>
          <a:noFill/>
        </p:spPr>
      </p:pic>
      <p:pic>
        <p:nvPicPr>
          <p:cNvPr id="1051" name="Picture 27" descr="D:\Momin Contem\New folder\New folder (2)\New folder\মদ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9200"/>
            <a:ext cx="4648200" cy="1981200"/>
          </a:xfrm>
          <a:prstGeom prst="rect">
            <a:avLst/>
          </a:prstGeom>
          <a:noFill/>
        </p:spPr>
      </p:pic>
      <p:pic>
        <p:nvPicPr>
          <p:cNvPr id="1052" name="Picture 28" descr="D:\Momin Contem\New folder\New folder (2)\New folder\মদ১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4114800"/>
            <a:ext cx="3505200" cy="2438400"/>
          </a:xfrm>
          <a:prstGeom prst="rect">
            <a:avLst/>
          </a:prstGeom>
          <a:noFill/>
        </p:spPr>
      </p:pic>
      <p:pic>
        <p:nvPicPr>
          <p:cNvPr id="30" name="Picture 42" descr="D:\Momin Contem\New folder\New folder (2)\New folder\mod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1295400"/>
            <a:ext cx="3505200" cy="2438400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838200" y="57150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মদ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edge">
                                      <p:cBhvr>
                                        <p:cTn id="4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0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edge">
                                      <p:cBhvr>
                                        <p:cTn id="53" dur="2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0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edge">
                                      <p:cBhvr>
                                        <p:cTn id="5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0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edge">
                                      <p:cBhvr>
                                        <p:cTn id="5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0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edge">
                                      <p:cBhvr>
                                        <p:cTn id="62" dur="2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edge">
                                      <p:cBhvr>
                                        <p:cTn id="6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1" grpId="0"/>
      <p:bldP spid="3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2" name="Picture 24" descr="D:\Momin Contem\New folder\New folder (2)\New folder\van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3810000"/>
            <a:ext cx="4343400" cy="2819400"/>
          </a:xfrm>
          <a:prstGeom prst="rect">
            <a:avLst/>
          </a:prstGeom>
          <a:noFill/>
        </p:spPr>
      </p:pic>
      <p:pic>
        <p:nvPicPr>
          <p:cNvPr id="2073" name="Picture 25" descr="D:\Momin Contem\New folder\New folder (2)\New folder\vang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152400"/>
            <a:ext cx="3505200" cy="3124200"/>
          </a:xfrm>
          <a:prstGeom prst="rect">
            <a:avLst/>
          </a:prstGeom>
          <a:noFill/>
        </p:spPr>
      </p:pic>
      <p:pic>
        <p:nvPicPr>
          <p:cNvPr id="2074" name="Picture 26" descr="D:\Momin Contem\New folder\New folder (2)\New folder\vang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962400" cy="3276600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762000" y="5562600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ভাং</a:t>
            </a:r>
            <a:r>
              <a:rPr lang="en-US" sz="4000" dirty="0" smtClean="0"/>
              <a:t> 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0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0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0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0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7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3" name="Picture 21" descr="D:\Momin Contem\New folder\New folder (2)\New folder\sigar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3200400"/>
            <a:ext cx="3810000" cy="3429000"/>
          </a:xfrm>
          <a:prstGeom prst="rect">
            <a:avLst/>
          </a:prstGeom>
          <a:noFill/>
        </p:spPr>
      </p:pic>
      <p:pic>
        <p:nvPicPr>
          <p:cNvPr id="3094" name="Picture 22" descr="D:\Momin Contem\New folder\New folder (2)\New folder\sigare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0"/>
            <a:ext cx="4143375" cy="2971800"/>
          </a:xfrm>
          <a:prstGeom prst="rect">
            <a:avLst/>
          </a:prstGeom>
          <a:noFill/>
        </p:spPr>
      </p:pic>
      <p:pic>
        <p:nvPicPr>
          <p:cNvPr id="3095" name="Picture 23" descr="D:\Momin Contem\New folder\New folder (2)\New folder\sigaret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733800" cy="2895600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533400" y="54864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সিগারেট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" dur="20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" dur="20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" dur="20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4" name="Picture 18" descr="D:\Momin Contem\New folder\New folder (2)\New folder\phensidil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3581400"/>
            <a:ext cx="6096000" cy="2895600"/>
          </a:xfrm>
          <a:prstGeom prst="rect">
            <a:avLst/>
          </a:prstGeom>
          <a:noFill/>
        </p:spPr>
      </p:pic>
      <p:pic>
        <p:nvPicPr>
          <p:cNvPr id="4115" name="Picture 19" descr="D:\Momin Contem\New folder\New folder (2)\New folder\phensidil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52400"/>
            <a:ext cx="3962400" cy="2819400"/>
          </a:xfrm>
          <a:prstGeom prst="rect">
            <a:avLst/>
          </a:prstGeom>
          <a:noFill/>
        </p:spPr>
      </p:pic>
      <p:pic>
        <p:nvPicPr>
          <p:cNvPr id="4116" name="Picture 20" descr="D:\Momin Contem\New folder\New folder (2)\New folder\phensidil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52400"/>
            <a:ext cx="4114800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3" name="Picture 43" descr="D:\Momin Contem\New folder\New folder (2)\New folder\pethidin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3581400"/>
            <a:ext cx="3276600" cy="3124200"/>
          </a:xfrm>
          <a:prstGeom prst="rect">
            <a:avLst/>
          </a:prstGeom>
          <a:noFill/>
        </p:spPr>
      </p:pic>
      <p:pic>
        <p:nvPicPr>
          <p:cNvPr id="5164" name="Picture 44" descr="D:\Momin Contem\New folder\New folder (2)\New folder\pethidin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0"/>
            <a:ext cx="3048000" cy="3124200"/>
          </a:xfrm>
          <a:prstGeom prst="rect">
            <a:avLst/>
          </a:prstGeom>
          <a:noFill/>
        </p:spPr>
      </p:pic>
      <p:pic>
        <p:nvPicPr>
          <p:cNvPr id="5176" name="Picture 56" descr="D:\Momin Contem\New folder\New folder (2)\New folder\pethidin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800600" cy="3962400"/>
          </a:xfrm>
          <a:prstGeom prst="rect">
            <a:avLst/>
          </a:prstGeom>
          <a:noFill/>
        </p:spPr>
      </p:pic>
      <p:sp>
        <p:nvSpPr>
          <p:cNvPr id="60" name="TextBox 59"/>
          <p:cNvSpPr txBox="1"/>
          <p:nvPr/>
        </p:nvSpPr>
        <p:spPr>
          <a:xfrm>
            <a:off x="533400" y="50292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পেথিডিন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05" name="Picture 37" descr="D:\Momin Contem\New folder\New folder (2)\New folder\marijuan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0"/>
            <a:ext cx="2847975" cy="2971800"/>
          </a:xfrm>
          <a:prstGeom prst="rect">
            <a:avLst/>
          </a:prstGeom>
          <a:noFill/>
        </p:spPr>
      </p:pic>
      <p:pic>
        <p:nvPicPr>
          <p:cNvPr id="7206" name="Picture 38" descr="D:\Momin Contem\New folder\New folder (2)\New folder\marijuana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0"/>
            <a:ext cx="2466975" cy="3124200"/>
          </a:xfrm>
          <a:prstGeom prst="rect">
            <a:avLst/>
          </a:prstGeom>
          <a:noFill/>
        </p:spPr>
      </p:pic>
      <p:pic>
        <p:nvPicPr>
          <p:cNvPr id="7207" name="Picture 39" descr="D:\Momin Contem\New folder\New folder (2)\New folder\marijuana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124200" cy="3124200"/>
          </a:xfrm>
          <a:prstGeom prst="rect">
            <a:avLst/>
          </a:prstGeom>
          <a:noFill/>
        </p:spPr>
      </p:pic>
      <p:sp>
        <p:nvSpPr>
          <p:cNvPr id="56" name="TextBox 55"/>
          <p:cNvSpPr txBox="1"/>
          <p:nvPr/>
        </p:nvSpPr>
        <p:spPr>
          <a:xfrm>
            <a:off x="3429000" y="5029200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মারিজুয়ানা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6" grpId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516</TotalTime>
  <Words>582</Words>
  <Application>Microsoft Office PowerPoint</Application>
  <PresentationFormat>On-screen Show (4:3)</PresentationFormat>
  <Paragraphs>73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Trek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280</cp:revision>
  <dcterms:created xsi:type="dcterms:W3CDTF">2018-05-02T09:14:54Z</dcterms:created>
  <dcterms:modified xsi:type="dcterms:W3CDTF">2018-05-03T12:51:14Z</dcterms:modified>
</cp:coreProperties>
</file>